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60" r:id="rId3"/>
    <p:sldId id="261" r:id="rId4"/>
    <p:sldId id="262" r:id="rId5"/>
    <p:sldId id="277" r:id="rId6"/>
    <p:sldId id="276" r:id="rId7"/>
    <p:sldId id="264" r:id="rId8"/>
    <p:sldId id="257" r:id="rId9"/>
    <p:sldId id="258" r:id="rId10"/>
    <p:sldId id="259" r:id="rId11"/>
    <p:sldId id="268" r:id="rId12"/>
    <p:sldId id="269" r:id="rId13"/>
    <p:sldId id="271" r:id="rId14"/>
    <p:sldId id="266" r:id="rId15"/>
    <p:sldId id="274" r:id="rId16"/>
    <p:sldId id="267" r:id="rId17"/>
    <p:sldId id="275" r:id="rId19"/>
    <p:sldId id="27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27923510" name="Việt Nguyễn Bảo" initials="V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27923510" dt="2025-09-16T09:50:20.331" idx="1">
    <p:pos x="10" y="10"/>
    <p:text/>
  </p:cm>
</p:cmLst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arxiv.org/abs/2306.00989?utm_source=chatgpt.com" TargetMode="External"/><Relationship Id="rId2" Type="http://schemas.openxmlformats.org/officeDocument/2006/relationships/hyperlink" Target="https://openreview.net/pdf?id=YicbFdNTTy&amp;utm_source=chatgpt.com" TargetMode="External"/><Relationship Id="rId1" Type="http://schemas.openxmlformats.org/officeDocument/2006/relationships/tags" Target="../tags/tag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comments" Target="../comments/comment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8815" y="1364615"/>
            <a:ext cx="7931785" cy="2145665"/>
          </a:xfrm>
        </p:spPr>
        <p:txBody>
          <a:bodyPr>
            <a:normAutofit fontScale="90000"/>
          </a:bodyPr>
          <a:lstStyle/>
          <a:p>
            <a:r>
              <a:rPr lang="zh-CN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軽量</a:t>
            </a:r>
            <a: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  <a:sym typeface="+mn-ea"/>
              </a:rPr>
              <a:t>トランスフォーマー・アンサンブル</a:t>
            </a:r>
            <a: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モーダル</a:t>
            </a:r>
            <a:b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</a:br>
            <a:r>
              <a:rPr lang="en-US" altLang="ja-JP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(Lightweight Transformer Ensemble Model</a:t>
            </a:r>
            <a:r>
              <a:rPr lang="en-US" altLang="ja-JP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  <a:sym typeface="+mn-ea"/>
              </a:rPr>
              <a:t> </a:t>
            </a:r>
            <a:r>
              <a:rPr lang="en-US" altLang="ja-JP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)</a:t>
            </a:r>
            <a:b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</a:br>
            <a: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を</a:t>
            </a:r>
            <a:r>
              <a:rPr lang="zh-CN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用</a:t>
            </a:r>
            <a: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いた</a:t>
            </a:r>
            <a:r>
              <a:rPr lang="zh-CN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自動運転車</a:t>
            </a:r>
            <a: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における</a:t>
            </a:r>
            <a:br>
              <a:rPr lang="ja-JP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</a:br>
            <a:r>
              <a:rPr lang="zh-CN" altLang="en-US" sz="3200" dirty="0">
                <a:latin typeface="MS PGothic" panose="020B0600070205080204" charset="-128"/>
                <a:ea typeface="MS PGothic" panose="020B0600070205080204" charset="-128"/>
                <a:cs typeface="MS PGothic" panose="020B0600070205080204" charset="-128"/>
              </a:rPr>
              <a:t>歩行者行動予測</a:t>
            </a:r>
            <a:endParaRPr lang="zh-CN" altLang="en-US" sz="3200" dirty="0">
              <a:latin typeface="MS PGothic" panose="020B0600070205080204" charset="-128"/>
              <a:ea typeface="MS PGothic" panose="020B0600070205080204" charset="-128"/>
              <a:cs typeface="MS PGothic" panose="020B0600070205080204" charset="-12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852863"/>
            <a:ext cx="6858000" cy="1655762"/>
          </a:xfrm>
        </p:spPr>
        <p:txBody>
          <a:bodyPr/>
          <a:lstStyle/>
          <a:p>
            <a:r>
              <a:rPr lang="ja-JP" altLang="en-US"/>
              <a:t>電子機械類　</a:t>
            </a:r>
            <a:r>
              <a:rPr lang="ja-JP" altLang="en-US"/>
              <a:t>知能制御プログラム　</a:t>
            </a:r>
            <a:endParaRPr lang="ja-JP" altLang="en-US"/>
          </a:p>
          <a:p>
            <a:r>
              <a:rPr lang="ja-JP" altLang="en-US"/>
              <a:t>指導教員：</a:t>
            </a:r>
            <a:r>
              <a:rPr lang="en-US" altLang="ja-JP"/>
              <a:t>Kamal Md Abdus Samad</a:t>
            </a:r>
            <a:endParaRPr lang="en-US"/>
          </a:p>
          <a:p>
            <a:r>
              <a:rPr lang="en-US"/>
              <a:t>T220G902 Nguyen Bao Viet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9810" y="1883410"/>
            <a:ext cx="7104380" cy="3091180"/>
          </a:xfrm>
        </p:spPr>
        <p:txBody>
          <a:bodyPr>
            <a:normAutofit/>
          </a:bodyPr>
          <a:p>
            <a:r>
              <a:rPr lang="en-US"/>
              <a:t>Simpler backbone for low-level temporal data - Temporal Convolutional Network, LSTM, GRU, etc.</a:t>
            </a:r>
            <a:endParaRPr lang="en-US"/>
          </a:p>
          <a:p>
            <a:endParaRPr lang="en-US"/>
          </a:p>
          <a:p>
            <a:r>
              <a:rPr lang="en-US"/>
              <a:t>Utilize Transformer for high-level, feature-rich visual data -&gt; </a:t>
            </a:r>
            <a:r>
              <a:rPr lang="en-US">
                <a:solidFill>
                  <a:srgbClr val="FF0000"/>
                </a:solidFill>
              </a:rPr>
              <a:t>Vision Transformer</a:t>
            </a:r>
            <a:r>
              <a:rPr lang="en-US"/>
              <a:t> 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3766185" cy="710565"/>
          </a:xfrm>
        </p:spPr>
        <p:txBody>
          <a:bodyPr>
            <a:normAutofit fontScale="90000"/>
          </a:bodyPr>
          <a:p>
            <a:r>
              <a:rPr lang="en-US" b="1"/>
              <a:t>Solution</a:t>
            </a:r>
            <a:endParaRPr lang="en-US"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06755"/>
            <a:ext cx="9144000" cy="486981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0" y="0"/>
            <a:ext cx="4219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000" b="1">
                <a:latin typeface="+mj-lt"/>
                <a:ea typeface="MS PGothic" panose="020B0600070205080204" charset="-128"/>
                <a:cs typeface="+mj-lt"/>
              </a:rPr>
              <a:t>Vision Transformer</a:t>
            </a:r>
            <a:endParaRPr lang="en-US" sz="4000" b="1">
              <a:latin typeface="+mj-lt"/>
              <a:ea typeface="MS PGothic" panose="020B0600070205080204" charset="-128"/>
              <a:cs typeface="+mj-lt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3730625" y="6212840"/>
            <a:ext cx="54133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A Dosovitskiy et al, “An Image is Worth 16x16 Words: Transformer for Image Recognition at Scale”, 2021.</a:t>
            </a: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Content Placeholder 3"/>
          <p:cNvGraphicFramePr/>
          <p:nvPr>
            <p:ph idx="1"/>
            <p:custDataLst>
              <p:tags r:id="rId1"/>
            </p:custDataLst>
          </p:nvPr>
        </p:nvGraphicFramePr>
        <p:xfrm>
          <a:off x="0" y="930275"/>
          <a:ext cx="9144000" cy="48698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  <a:gridCol w="3048000"/>
              </a:tblGrid>
              <a:tr h="768985">
                <a:tc>
                  <a:txBody>
                    <a:bodyPr/>
                    <a:p>
                      <a:pPr algn="ctr"/>
                      <a:r>
                        <a:rPr sz="1400"/>
                        <a:t>Paper / Model</a:t>
                      </a:r>
                      <a:endParaRPr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400"/>
                        <a:t>Key Insights / Innovations</a:t>
                      </a:r>
                      <a:endParaRPr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400"/>
                        <a:t>How It Informs Our Design</a:t>
                      </a:r>
                      <a:endParaRPr sz="1400"/>
                    </a:p>
                  </a:txBody>
                  <a:tcPr marL="0" marR="0" marT="0" marB="0" anchor="ctr" anchorCtr="0"/>
                </a:tc>
              </a:tr>
              <a:tr h="1171575">
                <a:tc>
                  <a:txBody>
                    <a:bodyPr/>
                    <a:p>
                      <a:r>
                        <a:rPr lang="en-US" sz="1400">
                          <a:sym typeface="+mn-ea"/>
                        </a:rPr>
                        <a:t>A Dosovitskiy et al, “An Image is Worth 16x16 Words: Transformer for Image Recognition at Scale”, 2021.</a:t>
                      </a:r>
                      <a:endParaRPr lang="en-US" sz="1400">
                        <a:sym typeface="+mn-ea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Treat images as patch sequences; flatten → linear embedding</a:t>
                      </a:r>
                      <a:endParaRPr sz="140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Use pure Transformer encoders, no convolution inductive bias </a:t>
                      </a:r>
                      <a:endParaRPr sz="1400">
                        <a:hlinkClick r:id="rId2" tooltip="[PDF] TRANSFORMERS FOR IMAGE RECOGNITION AT SCALE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400"/>
                        <a:t>We adopted the </a:t>
                      </a:r>
                      <a:r>
                        <a:rPr sz="1400" b="1">
                          <a:solidFill>
                            <a:srgbClr val="FF0000"/>
                          </a:solidFill>
                        </a:rPr>
                        <a:t>patch embedding</a:t>
                      </a:r>
                      <a:r>
                        <a:rPr sz="1400"/>
                        <a:t> + transformer architecture as baseline.</a:t>
                      </a:r>
                      <a:endParaRPr sz="1400"/>
                    </a:p>
                  </a:txBody>
                  <a:tcPr marL="0" marR="0" marT="0" marB="0" anchor="ctr" anchorCtr="0"/>
                </a:tc>
              </a:tr>
              <a:tr h="878840">
                <a:tc>
                  <a:txBody>
                    <a:bodyPr/>
                    <a:p>
                      <a:r>
                        <a:rPr lang="en-US" sz="1400"/>
                        <a:t>Z Liu et al, “Swin Transformer: Hierarchical Vision Transformer using Shifted Window”, 2021.</a:t>
                      </a:r>
                      <a:endParaRPr lang="en-US"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Hierarchical design with patch merging between stages</a:t>
                      </a:r>
                      <a:endParaRPr sz="140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Local windowed self-attention + shifting windows</a:t>
                      </a:r>
                      <a:endParaRPr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400"/>
                        <a:t>We borrow </a:t>
                      </a:r>
                      <a:r>
                        <a:rPr sz="1400" b="1">
                          <a:solidFill>
                            <a:srgbClr val="FF0000"/>
                          </a:solidFill>
                        </a:rPr>
                        <a:t>hierarchical staging</a:t>
                      </a:r>
                      <a:r>
                        <a:rPr sz="1400"/>
                        <a:t> and local </a:t>
                      </a:r>
                      <a:r>
                        <a:rPr sz="1400" b="1">
                          <a:solidFill>
                            <a:srgbClr val="FF0000"/>
                          </a:solidFill>
                        </a:rPr>
                        <a:t>window attention</a:t>
                      </a:r>
                      <a:r>
                        <a:rPr sz="1400"/>
                        <a:t> ideas.</a:t>
                      </a:r>
                      <a:endParaRPr sz="1400"/>
                    </a:p>
                  </a:txBody>
                  <a:tcPr marL="0" marR="0" marT="0" marB="0" anchor="ctr" anchorCtr="0"/>
                </a:tc>
              </a:tr>
              <a:tr h="1171575">
                <a:tc>
                  <a:txBody>
                    <a:bodyPr/>
                    <a:p>
                      <a:r>
                        <a:rPr lang="en-US" sz="1400"/>
                        <a:t>C Ryali et al, “Hiera: a hierarchical vision transformer without the bells-and-whistles”, 2023</a:t>
                      </a:r>
                      <a:endParaRPr lang="en-US"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Simplify hierarchical transformer: remove extra modules &amp; biases</a:t>
                      </a:r>
                      <a:endParaRPr sz="140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sz="1400"/>
                        <a:t>Use MAE pretraining to let model learn spatial biases instead of hard-coding them</a:t>
                      </a:r>
                      <a:endParaRPr sz="1400">
                        <a:hlinkClick r:id="rId3" tooltip="A Hierarchical Vision Transformer without the Bells-and-Whistles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400"/>
                        <a:t>We follow the philosophy of </a:t>
                      </a:r>
                      <a:r>
                        <a:rPr sz="1400" b="1">
                          <a:solidFill>
                            <a:srgbClr val="FF0000"/>
                          </a:solidFill>
                        </a:rPr>
                        <a:t>simplicity</a:t>
                      </a:r>
                      <a:r>
                        <a:rPr lang="en-US" sz="1400"/>
                        <a:t>,</a:t>
                      </a:r>
                      <a:r>
                        <a:rPr sz="1400"/>
                        <a:t> avoid</a:t>
                      </a:r>
                      <a:r>
                        <a:rPr lang="en-US" sz="1400"/>
                        <a:t>ing</a:t>
                      </a:r>
                      <a:r>
                        <a:rPr sz="1400"/>
                        <a:t> overly complex modules</a:t>
                      </a:r>
                      <a:endParaRPr sz="1400"/>
                    </a:p>
                  </a:txBody>
                  <a:tcPr marL="0" marR="0" marT="0" marB="0" anchor="ctr" anchorCtr="0"/>
                </a:tc>
              </a:tr>
              <a:tr h="878840">
                <a:tc>
                  <a:txBody>
                    <a:bodyPr/>
                    <a:p>
                      <a:r>
                        <a:rPr sz="1400"/>
                        <a:t>Our Model</a:t>
                      </a:r>
                      <a:endParaRPr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400">
                          <a:sym typeface="+mn-ea"/>
                        </a:rPr>
                        <a:t>We combine hierarchical ViT with temporal branch, keeping design as minimal and interpretable as possible.</a:t>
                      </a:r>
                      <a:endParaRPr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endParaRPr sz="14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  <p:sp>
        <p:nvSpPr>
          <p:cNvPr id="6" name="Text Box 5"/>
          <p:cNvSpPr txBox="1"/>
          <p:nvPr/>
        </p:nvSpPr>
        <p:spPr>
          <a:xfrm>
            <a:off x="0" y="0"/>
            <a:ext cx="4219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000" b="1">
                <a:latin typeface="+mj-lt"/>
                <a:ea typeface="MS PGothic" panose="020B0600070205080204" charset="-128"/>
                <a:cs typeface="+mj-lt"/>
              </a:rPr>
              <a:t>Vision Transformer</a:t>
            </a:r>
            <a:endParaRPr lang="en-US" sz="4000" b="1">
              <a:latin typeface="+mj-lt"/>
              <a:ea typeface="MS PGothic" panose="020B0600070205080204" charset="-128"/>
              <a:cs typeface="+mj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525" y="899795"/>
            <a:ext cx="9156065" cy="5958205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0" y="0"/>
            <a:ext cx="3834765" cy="1009650"/>
          </a:xfrm>
        </p:spPr>
        <p:txBody>
          <a:bodyPr/>
          <a:p>
            <a:r>
              <a:rPr lang="ja-JP" altLang="en-US">
                <a:latin typeface="MS PGothic" panose="020B0600070205080204" charset="-128"/>
                <a:ea typeface="MS PGothic" panose="020B0600070205080204" charset="-128"/>
              </a:rPr>
              <a:t>提案のモデル</a:t>
            </a:r>
            <a:endParaRPr lang="ja-JP" altLang="en-US">
              <a:latin typeface="MS PGothic" panose="020B0600070205080204" charset="-128"/>
              <a:ea typeface="MS PGothic" panose="020B0600070205080204" charset="-128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3251200" cy="675005"/>
          </a:xfrm>
        </p:spPr>
        <p:txBody>
          <a:bodyPr>
            <a:normAutofit fontScale="90000"/>
          </a:bodyPr>
          <a:p>
            <a:r>
              <a:rPr lang="en-US" b="1"/>
              <a:t>Improvement</a:t>
            </a:r>
            <a:endParaRPr lang="en-US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48995"/>
            <a:ext cx="9143365" cy="6009005"/>
          </a:xfrm>
        </p:spPr>
        <p:txBody>
          <a:bodyPr>
            <a:normAutofit fontScale="90000"/>
          </a:bodyPr>
          <a:p>
            <a:r>
              <a:rPr lang="en-US" sz="3110"/>
              <a:t>Temporal ConvNet + GRU handle motion data - </a:t>
            </a:r>
            <a:r>
              <a:rPr lang="en-US" sz="3110">
                <a:solidFill>
                  <a:srgbClr val="FF0000"/>
                </a:solidFill>
              </a:rPr>
              <a:t>simple</a:t>
            </a:r>
            <a:r>
              <a:rPr lang="en-US" sz="3110"/>
              <a:t>, </a:t>
            </a:r>
            <a:r>
              <a:rPr lang="en-US" sz="3110">
                <a:solidFill>
                  <a:srgbClr val="FF0000"/>
                </a:solidFill>
              </a:rPr>
              <a:t>minimal</a:t>
            </a:r>
            <a:r>
              <a:rPr lang="en-US" sz="3110"/>
              <a:t> computational weight, </a:t>
            </a:r>
            <a:r>
              <a:rPr lang="en-US" sz="3110">
                <a:solidFill>
                  <a:srgbClr val="FF0000"/>
                </a:solidFill>
              </a:rPr>
              <a:t>suitable </a:t>
            </a:r>
            <a:r>
              <a:rPr lang="en-US" sz="3110"/>
              <a:t>for low-level data</a:t>
            </a:r>
            <a:endParaRPr lang="en-US" sz="3110"/>
          </a:p>
          <a:p>
            <a:endParaRPr lang="en-US" sz="3110"/>
          </a:p>
          <a:p>
            <a:r>
              <a:rPr lang="en-US" sz="3110">
                <a:sym typeface="+mn-ea"/>
              </a:rPr>
              <a:t>Hierarchical Vision Transformer :</a:t>
            </a:r>
            <a:endParaRPr lang="en-US" sz="3110"/>
          </a:p>
          <a:p>
            <a:pPr lvl="1"/>
            <a:r>
              <a:rPr lang="en-US" altLang="en-US" sz="3110" b="1">
                <a:sym typeface="+mn-ea"/>
              </a:rPr>
              <a:t>Hierarchical </a:t>
            </a:r>
            <a:r>
              <a:rPr lang="en-US" altLang="en-US" sz="3110">
                <a:sym typeface="+mn-ea"/>
              </a:rPr>
              <a:t>= </a:t>
            </a:r>
            <a:r>
              <a:rPr lang="en-US" altLang="en-US" sz="3110">
                <a:solidFill>
                  <a:srgbClr val="FF0000"/>
                </a:solidFill>
                <a:sym typeface="+mn-ea"/>
              </a:rPr>
              <a:t>multi-scale</a:t>
            </a:r>
            <a:r>
              <a:rPr lang="en-US" altLang="en-US" sz="3110">
                <a:sym typeface="+mn-ea"/>
              </a:rPr>
              <a:t>, captures both fine details and global context by gradually reducing spatial resolution.</a:t>
            </a:r>
            <a:endParaRPr lang="en-US" altLang="en-US" sz="3110"/>
          </a:p>
          <a:p>
            <a:pPr lvl="1"/>
            <a:r>
              <a:rPr lang="en-US" altLang="en-US" sz="3110" b="1">
                <a:sym typeface="+mn-ea"/>
              </a:rPr>
              <a:t>Local window attention</a:t>
            </a:r>
            <a:r>
              <a:rPr lang="en-US" altLang="en-US" sz="3110">
                <a:sym typeface="+mn-ea"/>
              </a:rPr>
              <a:t>: efficient computation, reduce computational weight for </a:t>
            </a:r>
            <a:r>
              <a:rPr lang="en-US" altLang="en-US" sz="3110">
                <a:solidFill>
                  <a:srgbClr val="FF0000"/>
                </a:solidFill>
                <a:sym typeface="+mn-ea"/>
              </a:rPr>
              <a:t>lightweight </a:t>
            </a:r>
            <a:r>
              <a:rPr lang="en-US" altLang="en-US" sz="3110">
                <a:sym typeface="+mn-ea"/>
              </a:rPr>
              <a:t>implementation.</a:t>
            </a:r>
            <a:endParaRPr lang="en-US" altLang="en-US" sz="3110">
              <a:sym typeface="+mn-ea"/>
            </a:endParaRPr>
          </a:p>
          <a:p>
            <a:pPr lvl="1"/>
            <a:endParaRPr lang="en-US" sz="3110"/>
          </a:p>
          <a:p>
            <a:r>
              <a:rPr lang="en-US" sz="3110"/>
              <a:t>Cross attention mechanism: retain.</a:t>
            </a:r>
            <a:endParaRPr lang="en-US" sz="3110"/>
          </a:p>
          <a:p>
            <a:endParaRPr lang="en-US" sz="3110"/>
          </a:p>
          <a:p>
            <a:r>
              <a:rPr lang="en-US" sz="3110"/>
              <a:t>Parameter count approx. 5.6m &lt;- this can be easily modified for balance research due to model scalability.</a:t>
            </a:r>
            <a:endParaRPr lang="en-US" sz="3110"/>
          </a:p>
          <a:p>
            <a:pPr marL="457200" lvl="1" indent="0">
              <a:buNone/>
            </a:pPr>
            <a:endParaRPr lang="en-US" altLang="en-US"/>
          </a:p>
          <a:p>
            <a:pPr lvl="1"/>
            <a:endParaRPr lang="en-US" altLang="en-US"/>
          </a:p>
          <a:p>
            <a:pPr lvl="1"/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0" y="0"/>
            <a:ext cx="30480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000" b="1">
                <a:latin typeface="+mj-lt"/>
                <a:cs typeface="+mj-lt"/>
              </a:rPr>
              <a:t>Initial Result</a:t>
            </a:r>
            <a:endParaRPr lang="en-US" sz="4000" b="1">
              <a:latin typeface="+mj-lt"/>
              <a:cs typeface="+mj-lt"/>
            </a:endParaRPr>
          </a:p>
        </p:txBody>
      </p:sp>
      <p:graphicFrame>
        <p:nvGraphicFramePr>
          <p:cNvPr id="8" name="Table 7"/>
          <p:cNvGraphicFramePr/>
          <p:nvPr/>
        </p:nvGraphicFramePr>
        <p:xfrm>
          <a:off x="1524000" y="1376680"/>
          <a:ext cx="6400165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9565"/>
                <a:gridCol w="1599565"/>
                <a:gridCol w="1599565"/>
                <a:gridCol w="1599565"/>
              </a:tblGrid>
              <a:tr h="381000"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Heads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Accuracy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 (%)</a:t>
                      </a:r>
                      <a:endParaRPr lang="en-US"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F1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AUC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Actions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60.94</a:t>
                      </a:r>
                      <a:endParaRPr sz="16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en-US"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0.</a:t>
                      </a:r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64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en-US"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0.</a:t>
                      </a:r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6</a:t>
                      </a:r>
                      <a:r>
                        <a:rPr lang="en-US"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6</a:t>
                      </a:r>
                      <a:endParaRPr lang="en-US"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Looks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89.35</a:t>
                      </a:r>
                      <a:endParaRPr sz="16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en-US" sz="1600" b="0" i="0">
                          <a:solidFill>
                            <a:srgbClr val="FF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0.0</a:t>
                      </a:r>
                      <a:r>
                        <a:rPr sz="1600" b="0" i="0">
                          <a:solidFill>
                            <a:srgbClr val="FF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14</a:t>
                      </a:r>
                      <a:endParaRPr sz="1600" b="0" i="0">
                        <a:solidFill>
                          <a:srgbClr val="FF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en-US"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0.</a:t>
                      </a:r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59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Crosses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79.5</a:t>
                      </a:r>
                      <a:endParaRPr sz="16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en-US"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0.</a:t>
                      </a:r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45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en-US"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0.</a:t>
                      </a:r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71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Overall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76.6</a:t>
                      </a:r>
                      <a:endParaRPr sz="16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</a:tr>
            </a:tbl>
          </a:graphicData>
        </a:graphic>
      </p:graphicFrame>
      <p:sp>
        <p:nvSpPr>
          <p:cNvPr id="14" name="Text Box 13"/>
          <p:cNvSpPr txBox="1"/>
          <p:nvPr/>
        </p:nvSpPr>
        <p:spPr>
          <a:xfrm>
            <a:off x="603250" y="706755"/>
            <a:ext cx="48437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/>
              <a:t>Accuracy / F1 score / ROC - AUC</a:t>
            </a:r>
            <a:endParaRPr lang="en-US" sz="2800"/>
          </a:p>
        </p:txBody>
      </p:sp>
      <p:sp>
        <p:nvSpPr>
          <p:cNvPr id="16" name="Text Box 15"/>
          <p:cNvSpPr txBox="1"/>
          <p:nvPr/>
        </p:nvSpPr>
        <p:spPr>
          <a:xfrm>
            <a:off x="862965" y="3519805"/>
            <a:ext cx="741807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Calibri" panose="020F0502020204030204" charset="0"/>
                <a:cs typeface="Calibri" panose="020F0502020204030204" charset="0"/>
              </a:rPr>
              <a:t>PIE Dataset Benchmark Comparison:</a:t>
            </a:r>
            <a:endParaRPr lang="en-US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charset="0"/>
                <a:cs typeface="Calibri" panose="020F0502020204030204" charset="0"/>
              </a:rPr>
              <a:t>Majority of research using the PIE dataset works on </a:t>
            </a:r>
            <a:r>
              <a:rPr lang="en-US" b="1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</a:rPr>
              <a:t>Binary Classification (Crossing/Not Crossing)</a:t>
            </a:r>
            <a:endParaRPr lang="en-US" b="1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charset="0"/>
                <a:cs typeface="Calibri" panose="020F0502020204030204" charset="0"/>
              </a:rPr>
              <a:t>Primary PIE dataset baseline model reports </a:t>
            </a:r>
            <a:r>
              <a:rPr lang="en-US">
                <a:solidFill>
                  <a:srgbClr val="FF0000"/>
                </a:solidFill>
                <a:latin typeface="Calibri" panose="020F0502020204030204" charset="0"/>
                <a:cs typeface="Calibri" panose="020F0502020204030204" charset="0"/>
              </a:rPr>
              <a:t>79.0%</a:t>
            </a:r>
            <a:r>
              <a:rPr lang="en-US">
                <a:latin typeface="Calibri" panose="020F0502020204030204" charset="0"/>
                <a:cs typeface="Calibri" panose="020F0502020204030204" charset="0"/>
              </a:rPr>
              <a:t> accuracy with F1 ≈ </a:t>
            </a:r>
            <a:r>
              <a:rPr lang="en-US">
                <a:solidFill>
                  <a:srgbClr val="FF0000"/>
                </a:solidFill>
                <a:latin typeface="Calibri" panose="020F0502020204030204" charset="0"/>
                <a:cs typeface="Calibri" panose="020F0502020204030204" charset="0"/>
              </a:rPr>
              <a:t>0.87</a:t>
            </a:r>
            <a:endParaRPr lang="en-US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charset="0"/>
                <a:cs typeface="Calibri" panose="020F0502020204030204" charset="0"/>
              </a:rPr>
              <a:t>Benchmark models’ accuracies vary, with SOTA (State of the Art) models reaching as high as </a:t>
            </a:r>
            <a:r>
              <a:rPr lang="en-US">
                <a:solidFill>
                  <a:srgbClr val="FF0000"/>
                </a:solidFill>
                <a:latin typeface="Calibri" panose="020F0502020204030204" charset="0"/>
                <a:cs typeface="Calibri" panose="020F0502020204030204" charset="0"/>
              </a:rPr>
              <a:t>91 - 93%</a:t>
            </a:r>
            <a:r>
              <a:rPr lang="en-US">
                <a:latin typeface="Calibri" panose="020F0502020204030204" charset="0"/>
                <a:cs typeface="Calibri" panose="020F0502020204030204" charset="0"/>
              </a:rPr>
              <a:t> accuracy (</a:t>
            </a:r>
            <a:r>
              <a:rPr lang="en-US" altLang="en-US">
                <a:latin typeface="Calibri" panose="020F0502020204030204" charset="0"/>
                <a:cs typeface="Calibri" panose="020F0502020204030204" charset="0"/>
              </a:rPr>
              <a:t>Achaji et al.,</a:t>
            </a:r>
            <a:r>
              <a:rPr lang="en-US" altLang="en-US" i="1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altLang="en-US" i="1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</a:rPr>
              <a:t>Is attention to bounding boxes all you need for pedestrian action prediction?</a:t>
            </a:r>
            <a:r>
              <a:rPr lang="en-US" altLang="en-US" i="1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altLang="en-US">
                <a:latin typeface="Calibri" panose="020F0502020204030204" charset="0"/>
                <a:cs typeface="Calibri" panose="020F0502020204030204" charset="0"/>
              </a:rPr>
              <a:t>(arXiv 2021); </a:t>
            </a:r>
            <a:r>
              <a:rPr lang="en-US">
                <a:latin typeface="Calibri" panose="020F0502020204030204" charset="0"/>
                <a:cs typeface="Calibri" panose="020F0502020204030204" charset="0"/>
              </a:rPr>
              <a:t>  </a:t>
            </a:r>
            <a:r>
              <a:rPr lang="en-US" altLang="en-US">
                <a:latin typeface="Calibri" panose="020F0502020204030204" charset="0"/>
                <a:cs typeface="Calibri" panose="020F0502020204030204" charset="0"/>
              </a:rPr>
              <a:t>Yang et al., </a:t>
            </a:r>
            <a:r>
              <a:rPr lang="en-US" altLang="en-US" i="1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</a:rPr>
              <a:t>Predicting Pedestrian Crossing Intention With Feature Fusion and Spatio-Temporal Attention</a:t>
            </a:r>
            <a:r>
              <a:rPr lang="en-US" altLang="en-US" i="1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altLang="en-US">
                <a:latin typeface="Calibri" panose="020F0502020204030204" charset="0"/>
                <a:cs typeface="Calibri" panose="020F0502020204030204" charset="0"/>
              </a:rPr>
              <a:t>(IEEE T-IV 2022 / arXiv 2021))</a:t>
            </a:r>
            <a:endParaRPr lang="en-US" altLang="en-US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2" name="Table 11"/>
          <p:cNvGraphicFramePr/>
          <p:nvPr/>
        </p:nvGraphicFramePr>
        <p:xfrm>
          <a:off x="1362710" y="2294890"/>
          <a:ext cx="6400165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9565"/>
                <a:gridCol w="1599565"/>
                <a:gridCol w="1599565"/>
                <a:gridCol w="1599565"/>
              </a:tblGrid>
              <a:tr h="381000"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LABEL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0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-1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Actions</a:t>
                      </a:r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 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27124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24831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FF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Looks</a:t>
                      </a:r>
                      <a:endParaRPr sz="1600" b="0" i="0">
                        <a:solidFill>
                          <a:srgbClr val="FF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FF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5034</a:t>
                      </a:r>
                      <a:endParaRPr sz="1600" b="0" i="0">
                        <a:solidFill>
                          <a:srgbClr val="FF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46921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Crosses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10075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40141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sz="16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1739</a:t>
                      </a:r>
                      <a:endParaRPr sz="16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7937" marR="7937" marT="7937" marB="0" anchor="ctr" anchorCtr="0"/>
                </a:tc>
              </a:tr>
            </a:tbl>
          </a:graphicData>
        </a:graphic>
      </p:graphicFrame>
      <p:sp>
        <p:nvSpPr>
          <p:cNvPr id="15" name="Text Box 14"/>
          <p:cNvSpPr txBox="1"/>
          <p:nvPr/>
        </p:nvSpPr>
        <p:spPr>
          <a:xfrm>
            <a:off x="441960" y="1468755"/>
            <a:ext cx="50977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/>
              <a:t>Label count per prediction head</a:t>
            </a:r>
            <a:endParaRPr lang="en-US" sz="2800"/>
          </a:p>
        </p:txBody>
      </p:sp>
      <p:sp>
        <p:nvSpPr>
          <p:cNvPr id="7" name="Text Box 6"/>
          <p:cNvSpPr txBox="1"/>
          <p:nvPr/>
        </p:nvSpPr>
        <p:spPr>
          <a:xfrm>
            <a:off x="0" y="0"/>
            <a:ext cx="598106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000" b="1">
                <a:latin typeface="+mj-lt"/>
                <a:cs typeface="+mj-lt"/>
              </a:rPr>
              <a:t>What was that horrendous 0.014 F1 score??? </a:t>
            </a:r>
            <a:endParaRPr lang="en-US" sz="4000" b="1">
              <a:latin typeface="+mj-lt"/>
              <a:cs typeface="+mj-lt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441960" y="4303395"/>
            <a:ext cx="727519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Class Imbalance</a:t>
            </a:r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Weak visual/temporal signal</a:t>
            </a:r>
            <a:endParaRPr lang="en-US" sz="2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886700" cy="751205"/>
          </a:xfrm>
        </p:spPr>
        <p:txBody>
          <a:bodyPr>
            <a:normAutofit fontScale="90000"/>
          </a:bodyPr>
          <a:p>
            <a:r>
              <a:rPr lang="en-US" b="1"/>
              <a:t>Future plan</a:t>
            </a:r>
            <a:endParaRPr lang="en-US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23745"/>
            <a:ext cx="7886700" cy="3495040"/>
          </a:xfrm>
        </p:spPr>
        <p:txBody>
          <a:bodyPr>
            <a:normAutofit lnSpcReduction="10000"/>
          </a:bodyPr>
          <a:p>
            <a:r>
              <a:rPr lang="en-US"/>
              <a:t>Data augmentation/model fine-tuning/architecture update</a:t>
            </a:r>
            <a:endParaRPr lang="en-US"/>
          </a:p>
          <a:p>
            <a:endParaRPr lang="en-US"/>
          </a:p>
          <a:p>
            <a:r>
              <a:rPr lang="en-US"/>
              <a:t>Preparing testing data.(done) Run multiple experiments for efficiency - accuracy balance testing.</a:t>
            </a:r>
            <a:endParaRPr lang="en-US"/>
          </a:p>
          <a:p>
            <a:endParaRPr lang="en-US"/>
          </a:p>
          <a:p>
            <a:r>
              <a:rPr lang="en-US"/>
              <a:t>Real time deployment experiments.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53916" y="1069658"/>
            <a:ext cx="7436168" cy="281940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1292225" y="3994785"/>
            <a:ext cx="6559550" cy="267652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自動運転はレベル1</a:t>
            </a:r>
            <a:r>
              <a:rPr lang="ja-JP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（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運転支援）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から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  <a:sym typeface="+mn-ea"/>
              </a:rPr>
              <a:t>レベル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5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（完全自動化）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まで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分類</a:t>
            </a:r>
            <a:r>
              <a:rPr lang="ja-JP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される</a:t>
            </a:r>
            <a:r>
              <a:rPr lang="ja-JP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。</a:t>
            </a:r>
            <a:endParaRPr lang="ja-JP" sz="2800">
              <a:latin typeface="MS Gothic" panose="020B0609070205080204" charset="-128"/>
              <a:ea typeface="MS Gothic" panose="020B0609070205080204" charset="-128"/>
              <a:cs typeface="MS Gothic" panose="020B0609070205080204" charset="-128"/>
            </a:endParaRPr>
          </a:p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endParaRPr lang="ja-JP" sz="2800">
              <a:latin typeface="MS Gothic" panose="020B0609070205080204" charset="-128"/>
              <a:ea typeface="MS Gothic" panose="020B0609070205080204" charset="-128"/>
              <a:cs typeface="MS Gothic" panose="020B0609070205080204" charset="-128"/>
            </a:endParaRPr>
          </a:p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レベル3以上では、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常</a:t>
            </a:r>
            <a:r>
              <a:rPr lang="ja-JP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に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人間</a:t>
            </a:r>
            <a:r>
              <a:rPr lang="ja-JP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の</a:t>
            </a:r>
            <a:r>
              <a:rPr lang="zh-CN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監視</a:t>
            </a:r>
            <a:r>
              <a:rPr lang="ja-JP" altLang="en-US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なし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に車が</a:t>
            </a:r>
            <a:r>
              <a:rPr lang="ja-JP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交通状況が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判断</a:t>
            </a:r>
            <a:r>
              <a:rPr lang="ja-JP"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できる力が必要である</a:t>
            </a:r>
            <a:r>
              <a:rPr sz="2800"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。</a:t>
            </a:r>
            <a:endParaRPr sz="2800">
              <a:latin typeface="MS Gothic" panose="020B0609070205080204" charset="-128"/>
              <a:ea typeface="MS Gothic" panose="020B0609070205080204" charset="-128"/>
              <a:cs typeface="MS Gothic" panose="020B060907020508020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3035"/>
            <a:ext cx="1781175" cy="577215"/>
          </a:xfrm>
        </p:spPr>
        <p:txBody>
          <a:bodyPr>
            <a:noAutofit/>
          </a:bodyPr>
          <a:p>
            <a:r>
              <a:rPr lang="ja-JP" sz="4000"/>
              <a:t>背景</a:t>
            </a:r>
            <a:endParaRPr lang="ja-JP" sz="40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Content Placeholder 5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69156" y="1025366"/>
            <a:ext cx="7350443" cy="2605564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296353" y="6209030"/>
            <a:ext cx="7847648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 sz="1350"/>
              <a:t>Zhou, Xiao &amp; Ren, Hongyu &amp; Zhang, Tingting &amp; Mou, Xingang &amp; He, Yi &amp; Chan, Ching-Yao. (2022). Prediction of Pedestrian Crossing Behavior Based on Surveillance Video. Sensors. 22. 1467. 10.3390/s22041467. </a:t>
            </a:r>
            <a:endParaRPr lang="en-US" sz="1350"/>
          </a:p>
        </p:txBody>
      </p:sp>
      <p:sp>
        <p:nvSpPr>
          <p:cNvPr id="7" name="Text Box 6"/>
          <p:cNvSpPr txBox="1"/>
          <p:nvPr/>
        </p:nvSpPr>
        <p:spPr>
          <a:xfrm>
            <a:off x="631190" y="4095750"/>
            <a:ext cx="8157210" cy="156845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そこで、大切な技術の一つは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「歩行者行動予測」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である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。</a:t>
            </a:r>
            <a:endParaRPr lang="zh-CN" altLang="en-US" sz="2400">
              <a:latin typeface="MS Gothic" panose="020B0609070205080204" charset="-128"/>
              <a:ea typeface="MS Gothic" panose="020B0609070205080204" charset="-128"/>
            </a:endParaRPr>
          </a:p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latin typeface="MS Gothic" panose="020B0609070205080204" charset="-128"/>
              <a:ea typeface="MS Gothic" panose="020B0609070205080204" charset="-128"/>
            </a:endParaRPr>
          </a:p>
          <a:p>
            <a:pPr marL="0" indent="0" defTabSz="266700">
              <a:spcBef>
                <a:spcPct val="0"/>
              </a:spcBef>
              <a:spcAft>
                <a:spcPct val="0"/>
              </a:spcAft>
            </a:pP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これは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、歩行者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の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動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きや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姿勢、周囲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をもとに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、横断、停止、方向転換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などを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予測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する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技術</a:t>
            </a:r>
            <a:r>
              <a:rPr lang="ja-JP" altLang="en-US" sz="2400">
                <a:latin typeface="MS Gothic" panose="020B0609070205080204" charset="-128"/>
                <a:ea typeface="MS Gothic" panose="020B0609070205080204" charset="-128"/>
              </a:rPr>
              <a:t>である</a:t>
            </a:r>
            <a:r>
              <a:rPr lang="zh-CN" altLang="en-US" sz="2400">
                <a:latin typeface="MS Gothic" panose="020B0609070205080204" charset="-128"/>
                <a:ea typeface="MS Gothic" panose="020B0609070205080204" charset="-128"/>
              </a:rPr>
              <a:t>。</a:t>
            </a:r>
            <a:endParaRPr lang="zh-CN" altLang="en-US" sz="2400">
              <a:latin typeface="MS Gothic" panose="020B0609070205080204" charset="-128"/>
              <a:ea typeface="MS Gothic" panose="020B060907020508020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3035"/>
            <a:ext cx="1781175" cy="577215"/>
          </a:xfrm>
        </p:spPr>
        <p:txBody>
          <a:bodyPr>
            <a:normAutofit fontScale="90000"/>
          </a:bodyPr>
          <a:p>
            <a:r>
              <a:rPr lang="ja-JP"/>
              <a:t>背景</a:t>
            </a:r>
            <a:endParaRPr lang="ja-JP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output_with_predictions_2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503680" y="635"/>
            <a:ext cx="12192000" cy="685736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2025-07-23 132957"/>
          <p:cNvPicPr>
            <a:picLocks noChangeAspect="1"/>
          </p:cNvPicPr>
          <p:nvPr>
            <p:ph sz="half" idx="1"/>
          </p:nvPr>
        </p:nvPicPr>
        <p:blipFill>
          <a:blip r:embed="rId1"/>
          <a:srcRect l="7931" t="21292" r="7722"/>
          <a:stretch>
            <a:fillRect/>
          </a:stretch>
        </p:blipFill>
        <p:spPr>
          <a:xfrm>
            <a:off x="0" y="391795"/>
            <a:ext cx="9125585" cy="435419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5414010" y="5130165"/>
            <a:ext cx="36023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 sz="2400"/>
              <a:t>この男性、また歩道にいるが、モデルは１秒後「横断」と予測する。</a:t>
            </a:r>
            <a:endParaRPr lang="ja-JP" altLang="en-US" sz="2400"/>
          </a:p>
        </p:txBody>
      </p:sp>
      <p:cxnSp>
        <p:nvCxnSpPr>
          <p:cNvPr id="3" name="Straight Arrow Connector 2"/>
          <p:cNvCxnSpPr>
            <a:stCxn id="2" idx="0"/>
          </p:cNvCxnSpPr>
          <p:nvPr/>
        </p:nvCxnSpPr>
        <p:spPr>
          <a:xfrm flipV="1">
            <a:off x="7215505" y="2447925"/>
            <a:ext cx="1033145" cy="268224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Text Box 12"/>
          <p:cNvSpPr txBox="1"/>
          <p:nvPr/>
        </p:nvSpPr>
        <p:spPr>
          <a:xfrm>
            <a:off x="0" y="4950460"/>
            <a:ext cx="5414645" cy="1987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r>
              <a:rPr lang="ja-JP" altLang="en-US" sz="2400">
                <a:solidFill>
                  <a:srgbClr val="FF0000"/>
                </a:solidFill>
              </a:rPr>
              <a:t>１秒後</a:t>
            </a:r>
            <a:r>
              <a:rPr lang="ja-JP" altLang="en-US" sz="2400"/>
              <a:t>の予測ラベル</a:t>
            </a:r>
            <a:endParaRPr lang="ja-JP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/>
              <a:t>「徒歩」</a:t>
            </a:r>
            <a:r>
              <a:rPr lang="en-US" altLang="ja-JP" sz="2400"/>
              <a:t>/</a:t>
            </a:r>
            <a:r>
              <a:rPr lang="ja-JP" altLang="en-US" sz="2400"/>
              <a:t>「静止」</a:t>
            </a:r>
            <a:endParaRPr lang="ja-JP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/>
              <a:t>車に「見っている」</a:t>
            </a:r>
            <a:r>
              <a:rPr lang="en-US" altLang="ja-JP" sz="2400"/>
              <a:t>/</a:t>
            </a:r>
            <a:r>
              <a:rPr lang="ja-JP" altLang="en-US" sz="2400"/>
              <a:t>「見ってない」</a:t>
            </a:r>
            <a:endParaRPr lang="ja-JP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/>
              <a:t>「横断する」</a:t>
            </a:r>
            <a:r>
              <a:rPr lang="en-US" altLang="ja-JP" sz="2400"/>
              <a:t>/</a:t>
            </a:r>
            <a:r>
              <a:rPr lang="ja-JP" altLang="en-US" sz="2400"/>
              <a:t>「横断しない」</a:t>
            </a:r>
            <a:r>
              <a:rPr lang="en-US" altLang="ja-JP" sz="2400"/>
              <a:t>/</a:t>
            </a:r>
            <a:endParaRPr lang="en-US" altLang="ja-JP" sz="2400"/>
          </a:p>
          <a:p>
            <a:pPr indent="0">
              <a:buFont typeface="Arial" panose="020B0604020202020204" pitchFamily="34" charset="0"/>
              <a:buNone/>
            </a:pPr>
            <a:r>
              <a:rPr lang="ja-JP" altLang="en-US" sz="2400"/>
              <a:t>「無関係」</a:t>
            </a:r>
            <a:endParaRPr lang="ja-JP" altLang="en-US" sz="2400"/>
          </a:p>
        </p:txBody>
      </p:sp>
      <p:sp>
        <p:nvSpPr>
          <p:cNvPr id="5" name="Rectangles 4"/>
          <p:cNvSpPr/>
          <p:nvPr/>
        </p:nvSpPr>
        <p:spPr>
          <a:xfrm>
            <a:off x="1200150" y="1905000"/>
            <a:ext cx="3162300" cy="54292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6" name="Straight Arrow Connector 5"/>
          <p:cNvCxnSpPr>
            <a:stCxn id="13" idx="0"/>
            <a:endCxn id="5" idx="2"/>
          </p:cNvCxnSpPr>
          <p:nvPr/>
        </p:nvCxnSpPr>
        <p:spPr>
          <a:xfrm flipV="1">
            <a:off x="2707640" y="2447925"/>
            <a:ext cx="73660" cy="250253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Rectangles 6"/>
          <p:cNvSpPr/>
          <p:nvPr/>
        </p:nvSpPr>
        <p:spPr>
          <a:xfrm>
            <a:off x="7535545" y="2034540"/>
            <a:ext cx="1410335" cy="41338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Content Placeholder 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685290"/>
            <a:ext cx="9218295" cy="329184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0" y="0"/>
            <a:ext cx="3935095" cy="1089660"/>
          </a:xfrm>
        </p:spPr>
        <p:txBody>
          <a:bodyPr/>
          <a:p>
            <a:r>
              <a:rPr lang="ja-JP" altLang="en-US">
                <a:latin typeface="MS PGothic" panose="020B0600070205080204" charset="-128"/>
                <a:ea typeface="MS PGothic" panose="020B0600070205080204" charset="-128"/>
              </a:rPr>
              <a:t>提案のモデル</a:t>
            </a:r>
            <a:endParaRPr lang="ja-JP" altLang="en-US">
              <a:latin typeface="MS PGothic" panose="020B0600070205080204" charset="-128"/>
              <a:ea typeface="MS PGothic" panose="020B0600070205080204" charset="-128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Content Placeholder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0" y="519430"/>
            <a:ext cx="9184005" cy="327914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194435" y="4972685"/>
            <a:ext cx="3378200" cy="11391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3200"/>
              <a:t>This sucks, actually.</a:t>
            </a:r>
            <a:endParaRPr lang="en-US" sz="3200"/>
          </a:p>
          <a:p>
            <a:r>
              <a:rPr lang="ja-JP" sz="3200"/>
              <a:t>これ、まずい。</a:t>
            </a:r>
            <a:endParaRPr lang="ja-JP" sz="3200"/>
          </a:p>
        </p:txBody>
      </p:sp>
      <p:sp>
        <p:nvSpPr>
          <p:cNvPr id="6" name="Up Arrow 5"/>
          <p:cNvSpPr/>
          <p:nvPr/>
        </p:nvSpPr>
        <p:spPr>
          <a:xfrm>
            <a:off x="2185670" y="3993515"/>
            <a:ext cx="485775" cy="979170"/>
          </a:xfrm>
          <a:prstGeom prst="up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35270" y="3993515"/>
            <a:ext cx="2635250" cy="27565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3766185" cy="710565"/>
          </a:xfrm>
        </p:spPr>
        <p:txBody>
          <a:bodyPr>
            <a:normAutofit fontScale="90000"/>
          </a:bodyPr>
          <a:p>
            <a:r>
              <a:rPr lang="en-US" b="1"/>
              <a:t>Why did it suck</a:t>
            </a:r>
            <a:endParaRPr lang="en-US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54710"/>
            <a:ext cx="9144000" cy="5149215"/>
          </a:xfrm>
        </p:spPr>
        <p:txBody>
          <a:bodyPr>
            <a:normAutofit fontScale="25000"/>
          </a:bodyPr>
          <a:p>
            <a:pPr marL="0" indent="0">
              <a:buNone/>
            </a:pPr>
            <a:r>
              <a:rPr lang="en-US" altLang="en-US" sz="11200">
                <a:solidFill>
                  <a:srgbClr val="FF0000"/>
                </a:solidFill>
              </a:rPr>
              <a:t>1. Overpowered model for oversimplified input</a:t>
            </a:r>
            <a:endParaRPr lang="en-US" altLang="en-US" sz="1120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過度</a:t>
            </a:r>
            <a:r>
              <a:rPr lang="ja-JP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に</a:t>
            </a:r>
            <a:r>
              <a:rPr lang="zh-CN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単純化</a:t>
            </a:r>
            <a:r>
              <a:rPr lang="ja-JP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された</a:t>
            </a:r>
            <a:r>
              <a:rPr lang="zh-CN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入力</a:t>
            </a:r>
            <a:r>
              <a:rPr lang="ja-JP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に</a:t>
            </a:r>
            <a:r>
              <a:rPr lang="zh-CN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対</a:t>
            </a:r>
            <a:r>
              <a:rPr lang="ja-JP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する</a:t>
            </a:r>
            <a:r>
              <a:rPr lang="zh-CN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強力</a:t>
            </a:r>
            <a:r>
              <a:rPr lang="ja-JP" altLang="en-US" sz="112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</a:rPr>
              <a:t>なモデル</a:t>
            </a:r>
            <a:endParaRPr lang="ja-JP" altLang="en-US" sz="11200">
              <a:solidFill>
                <a:srgbClr val="FF0000"/>
              </a:solidFill>
              <a:latin typeface="MS Gothic" panose="020B0609070205080204" charset="-128"/>
              <a:ea typeface="MS Gothic" panose="020B0609070205080204" charset="-128"/>
            </a:endParaRPr>
          </a:p>
          <a:p>
            <a:r>
              <a:rPr lang="en-US" altLang="en-US" sz="11200"/>
              <a:t>The Transformer branch received only low-level motion vectors: (x,y,dx,dy) sequences, which lacks the spatial–temporal richness Transformers are designed to model (no texture, shape, or high-dimensional structure).</a:t>
            </a:r>
            <a:endParaRPr lang="en-US" altLang="en-US" sz="11200"/>
          </a:p>
          <a:p>
            <a:r>
              <a:rPr lang="en-US" altLang="en-US" sz="11200"/>
              <a:t>As a result, the Transformer overfit easily, memorizing simple motion patterns instead of learning meaningful behavior cues.</a:t>
            </a:r>
            <a:endParaRPr lang="en-US" altLang="en-US" sz="1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95020"/>
            <a:ext cx="9144000" cy="324167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US">
                <a:solidFill>
                  <a:srgbClr val="FF0000"/>
                </a:solidFill>
                <a:sym typeface="+mn-ea"/>
              </a:rPr>
              <a:t>2. CNN backbone dominated the model</a:t>
            </a:r>
            <a:endParaRPr lang="en-US" altLang="en-US">
              <a:solidFill>
                <a:srgbClr val="FF0000"/>
              </a:solidFill>
            </a:endParaRPr>
          </a:p>
          <a:p>
            <a:r>
              <a:rPr lang="en-US" altLang="en-US">
                <a:sym typeface="+mn-ea"/>
              </a:rPr>
              <a:t>The CNN feature extractor (MobileNetV2 / EfficientNet-B0) held the majority of parameters and extracted strong semantic features almost independently.</a:t>
            </a:r>
            <a:endParaRPr lang="en-US" altLang="en-US"/>
          </a:p>
          <a:p>
            <a:r>
              <a:rPr lang="en-US" altLang="en-US">
                <a:sym typeface="+mn-ea"/>
              </a:rPr>
              <a:t>The Transformer became more of a passive add-on. </a:t>
            </a:r>
            <a:endParaRPr lang="en-US" altLang="en-US"/>
          </a:p>
          <a:p>
            <a:pPr marL="0" indent="0">
              <a:buNone/>
            </a:pPr>
            <a:endParaRPr lang="en-US" altLang="en-US" sz="210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3766185" cy="710565"/>
          </a:xfrm>
        </p:spPr>
        <p:txBody>
          <a:bodyPr>
            <a:normAutofit fontScale="90000"/>
          </a:bodyPr>
          <a:p>
            <a:r>
              <a:rPr lang="en-US" b="1"/>
              <a:t>Why did it suck</a:t>
            </a:r>
            <a:endParaRPr lang="en-US" b="1"/>
          </a:p>
        </p:txBody>
      </p:sp>
      <p:sp>
        <p:nvSpPr>
          <p:cNvPr id="5" name="Text Box 4"/>
          <p:cNvSpPr txBox="1"/>
          <p:nvPr/>
        </p:nvSpPr>
        <p:spPr>
          <a:xfrm>
            <a:off x="0" y="3168650"/>
            <a:ext cx="9144000" cy="3032125"/>
          </a:xfrm>
          <a:prstGeom prst="rect">
            <a:avLst/>
          </a:prstGeom>
        </p:spPr>
        <p:txBody>
          <a:bodyPr wrap="square">
            <a:noAutofit/>
          </a:bodyPr>
          <a:p>
            <a:r>
              <a:rPr lang="en-US" sz="2800"/>
              <a:t>In short</a:t>
            </a:r>
            <a:r>
              <a:rPr lang="ja-JP" sz="2800"/>
              <a:t>：</a:t>
            </a:r>
            <a:endParaRPr sz="2800"/>
          </a:p>
          <a:p>
            <a:pPr indent="457200"/>
            <a:r>
              <a:rPr sz="2800">
                <a:solidFill>
                  <a:srgbClr val="FF0000"/>
                </a:solidFill>
              </a:rPr>
              <a:t>I gave a complex Transformer too little to learn from, and handed too much responsibility to a frozen pretrained CNN.</a:t>
            </a:r>
            <a:endParaRPr sz="2800">
              <a:solidFill>
                <a:srgbClr val="FF0000"/>
              </a:solidFill>
            </a:endParaRPr>
          </a:p>
          <a:p>
            <a:pPr indent="457200"/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複雑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な</a:t>
            </a:r>
            <a:r>
              <a:rPr lang="en-US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 Transformer 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に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学習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させる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要素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が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少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なすぎて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、固定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された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事前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トレーニング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済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みの</a:t>
            </a:r>
            <a:r>
              <a:rPr lang="en-US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 CNN 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に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任</a:t>
            </a:r>
            <a:r>
              <a:rPr lang="ja-JP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せきりになってしまいました</a:t>
            </a:r>
            <a:r>
              <a:rPr lang="zh-CN" altLang="en-US" sz="2800">
                <a:solidFill>
                  <a:srgbClr val="FF0000"/>
                </a:solidFill>
                <a:latin typeface="MS Gothic" panose="020B0609070205080204" charset="-128"/>
                <a:ea typeface="MS Gothic" panose="020B0609070205080204" charset="-128"/>
                <a:cs typeface="MS Gothic" panose="020B0609070205080204" charset="-128"/>
              </a:rPr>
              <a:t>。</a:t>
            </a:r>
            <a:endParaRPr lang="zh-CN" altLang="en-US" sz="2800">
              <a:solidFill>
                <a:srgbClr val="FF0000"/>
              </a:solidFill>
              <a:latin typeface="MS Gothic" panose="020B0609070205080204" charset="-128"/>
              <a:ea typeface="MS Gothic" panose="020B0609070205080204" charset="-128"/>
              <a:cs typeface="MS Gothic" panose="020B0609070205080204" charset="-128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720*383"/>
  <p:tag name="TABLE_ENDDRAG_RECT" val="0*73*720*38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4440</Words>
  <Application>WPS Presentation</Application>
  <PresentationFormat>Widescreen</PresentationFormat>
  <Paragraphs>211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Arial</vt:lpstr>
      <vt:lpstr>SimSun</vt:lpstr>
      <vt:lpstr>Wingdings</vt:lpstr>
      <vt:lpstr>MS PGothic</vt:lpstr>
      <vt:lpstr>MS Gothic</vt:lpstr>
      <vt:lpstr>Calibri</vt:lpstr>
      <vt:lpstr>Calibri</vt:lpstr>
      <vt:lpstr>Microsoft YaHei</vt:lpstr>
      <vt:lpstr>Arial Unicode MS</vt:lpstr>
      <vt:lpstr>Calibri Light</vt:lpstr>
      <vt:lpstr>Office Theme</vt:lpstr>
      <vt:lpstr>軽量トランスフォーマー・アンサンブルモーダル (Lightweight Transformer Ensemble Model ) を用いた自動運転車における 歩行者行動予測</vt:lpstr>
      <vt:lpstr>背景</vt:lpstr>
      <vt:lpstr>背景</vt:lpstr>
      <vt:lpstr>PowerPoint 演示文稿</vt:lpstr>
      <vt:lpstr>PowerPoint 演示文稿</vt:lpstr>
      <vt:lpstr>提案のモデル</vt:lpstr>
      <vt:lpstr>PowerPoint 演示文稿</vt:lpstr>
      <vt:lpstr>Why did it suck</vt:lpstr>
      <vt:lpstr>Why did it suck</vt:lpstr>
      <vt:lpstr>Solution</vt:lpstr>
      <vt:lpstr>PowerPoint 演示文稿</vt:lpstr>
      <vt:lpstr>PowerPoint 演示文稿</vt:lpstr>
      <vt:lpstr>提案のモデル</vt:lpstr>
      <vt:lpstr>Improvement</vt:lpstr>
      <vt:lpstr>PowerPoint 演示文稿</vt:lpstr>
      <vt:lpstr>PowerPoint 演示文稿</vt:lpstr>
      <vt:lpstr>Future plan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軽量トランスフォーマー・アンサンブルモーダル (Lightweight Transformer Ensemble Model ) を用いた自動運転車における 歩行者行動予測</dc:title>
  <dc:creator/>
  <cp:lastModifiedBy>Việt Nguyễn Bảo</cp:lastModifiedBy>
  <cp:revision>10</cp:revision>
  <dcterms:created xsi:type="dcterms:W3CDTF">2025-10-12T07:49:00Z</dcterms:created>
  <dcterms:modified xsi:type="dcterms:W3CDTF">2025-10-21T00:14:12Z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E8B7A0F013054B68974C4167A9951687_11</vt:lpwstr>
  </property>
  <property fmtid="{D5CDD505-2E9C-101B-9397-08002B2CF9AE}" pid="3" name="KSOProductBuildVer">
    <vt:lpwstr>1033-12.2.0.20326</vt:lpwstr>
  </property>
</Properties>
</file>

<file path=docProps/thumbnail.jpeg>
</file>